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9" r:id="rId4"/>
    <p:sldId id="260" r:id="rId5"/>
    <p:sldId id="261" r:id="rId6"/>
    <p:sldId id="285" r:id="rId7"/>
    <p:sldId id="262" r:id="rId8"/>
    <p:sldId id="263" r:id="rId9"/>
    <p:sldId id="288" r:id="rId10"/>
    <p:sldId id="264" r:id="rId11"/>
    <p:sldId id="291" r:id="rId12"/>
    <p:sldId id="292" r:id="rId13"/>
    <p:sldId id="295" r:id="rId14"/>
    <p:sldId id="296" r:id="rId15"/>
    <p:sldId id="272" r:id="rId16"/>
    <p:sldId id="298" r:id="rId17"/>
    <p:sldId id="299" r:id="rId18"/>
    <p:sldId id="293" r:id="rId19"/>
    <p:sldId id="294" r:id="rId20"/>
    <p:sldId id="297" r:id="rId21"/>
    <p:sldId id="283" r:id="rId22"/>
    <p:sldId id="300" r:id="rId23"/>
    <p:sldId id="302" r:id="rId24"/>
    <p:sldId id="286" r:id="rId25"/>
    <p:sldId id="303" r:id="rId26"/>
    <p:sldId id="301" r:id="rId27"/>
    <p:sldId id="304" r:id="rId28"/>
    <p:sldId id="289" r:id="rId29"/>
    <p:sldId id="265" r:id="rId30"/>
    <p:sldId id="290" r:id="rId31"/>
    <p:sldId id="267" r:id="rId32"/>
    <p:sldId id="282" r:id="rId33"/>
    <p:sldId id="268" r:id="rId34"/>
    <p:sldId id="270" r:id="rId35"/>
    <p:sldId id="271" r:id="rId36"/>
    <p:sldId id="274" r:id="rId37"/>
    <p:sldId id="280" r:id="rId38"/>
    <p:sldId id="281" r:id="rId39"/>
    <p:sldId id="287" r:id="rId40"/>
    <p:sldId id="275" r:id="rId41"/>
    <p:sldId id="27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13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85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0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940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66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74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02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546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15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1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Ebert.Donald@epa.gov" TargetMode="External"/><Relationship Id="rId3" Type="http://schemas.openxmlformats.org/officeDocument/2006/relationships/hyperlink" Target="mailto:frederickayivi@gmail.com" TargetMode="External"/><Relationship Id="rId7" Type="http://schemas.openxmlformats.org/officeDocument/2006/relationships/hyperlink" Target="mailto:Raimondo.Sandy@epa.gov" TargetMode="External"/><Relationship Id="rId12" Type="http://schemas.openxmlformats.org/officeDocument/2006/relationships/image" Target="../media/image2.jpeg"/><Relationship Id="rId2" Type="http://schemas.openxmlformats.org/officeDocument/2006/relationships/hyperlink" Target="mailto:Chelsvig.Emma@epa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pitchford3@cox.net" TargetMode="External"/><Relationship Id="rId11" Type="http://schemas.openxmlformats.org/officeDocument/2006/relationships/image" Target="../media/image1.png"/><Relationship Id="rId5" Type="http://schemas.openxmlformats.org/officeDocument/2006/relationships/hyperlink" Target="mailto:Denton.Debra@epa.gov" TargetMode="External"/><Relationship Id="rId10" Type="http://schemas.openxmlformats.org/officeDocument/2006/relationships/hyperlink" Target="mailto:Yuan.Yongping@epa.gov" TargetMode="External"/><Relationship Id="rId4" Type="http://schemas.openxmlformats.org/officeDocument/2006/relationships/hyperlink" Target="mailto:Yuzhou.Luo@cdpr.ca.gov" TargetMode="External"/><Relationship Id="rId9" Type="http://schemas.openxmlformats.org/officeDocument/2006/relationships/hyperlink" Target="mailto:Purucker.Tom@epa.gov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rain-cloud-nature-weather-sky-310148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epa.gov/pesticide-science-and-assessing-pesticide-risks/aquatic-life-benchmarks-and-ecological-risk#ref_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D58D-0FBA-4E57-8CEA-99F6E1876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115" y="774341"/>
            <a:ext cx="8883940" cy="3255264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Sensitivity Analysis and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Model Evaluation of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Bifenthrin Surface Water Concentrations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from California Urban Runoff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87704-71FF-420E-821B-2C72173A5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115" y="4321314"/>
            <a:ext cx="8707771" cy="914400"/>
          </a:xfrm>
        </p:spPr>
        <p:txBody>
          <a:bodyPr>
            <a:normAutofit/>
          </a:bodyPr>
          <a:lstStyle/>
          <a:p>
            <a:r>
              <a:rPr lang="en-GB" sz="1800" u="sng" dirty="0">
                <a:latin typeface="Arial" panose="020B0604020202020204" pitchFamily="34" charset="0"/>
                <a:cs typeface="Arial" panose="020B0604020202020204" pitchFamily="34" charset="0"/>
              </a:rPr>
              <a:t>Emma </a:t>
            </a:r>
            <a:r>
              <a:rPr lang="en-GB" sz="1800" u="sng" dirty="0" err="1">
                <a:latin typeface="Arial" panose="020B0604020202020204" pitchFamily="34" charset="0"/>
                <a:cs typeface="Arial" panose="020B0604020202020204" pitchFamily="34" charset="0"/>
              </a:rPr>
              <a:t>Chelsvig</a:t>
            </a:r>
            <a:r>
              <a:rPr lang="en-GB" sz="1800" u="sng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Frederick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Ayivi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Sumathy Sinnathamby,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Yuzhou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Luo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Debra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Denton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Ann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Pitchford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Sandy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Raimondo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Donald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Ebert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S. Thomas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Purucker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Yongping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Yuan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98301-8469-424B-A91D-A013897C4856}"/>
              </a:ext>
            </a:extLst>
          </p:cNvPr>
          <p:cNvSpPr txBox="1"/>
          <p:nvPr/>
        </p:nvSpPr>
        <p:spPr>
          <a:xfrm>
            <a:off x="83890" y="6140741"/>
            <a:ext cx="1200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 Ridge Institute of Science and Engineering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Chelsvig.Emma@epa.gov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frederickayivi@gmail.com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 Department of Pesticide Regulation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Yuzhou.Luo@cdpr.ca.gov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U.S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. Environmental Protection Agency Region 9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Denton.Debra@epa.gov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Retiree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previously U.S. Environmental Protection Agency, Office of Research and Development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pitchford3@cox.net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U.S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. Environmental Protection Agency, Office of Research and Development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Raimondo.Sandy@epa.gov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Ebert.Donald@epa.gov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Purucker.Tom@epa.gov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Yuan.Yongping@epa.gov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home lawn pesticide">
            <a:extLst>
              <a:ext uri="{FF2B5EF4-FFF2-40B4-BE49-F238E27FC236}">
                <a16:creationId xmlns:a16="http://schemas.microsoft.com/office/drawing/2014/main" id="{8E787708-5D00-4495-B401-799689AEA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605" y="1400483"/>
            <a:ext cx="2377169" cy="18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ome lawn pesticide">
            <a:extLst>
              <a:ext uri="{FF2B5EF4-FFF2-40B4-BE49-F238E27FC236}">
                <a16:creationId xmlns:a16="http://schemas.microsoft.com/office/drawing/2014/main" id="{2BB40A73-9F6C-4A58-82DD-1E482502C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605" y="3732801"/>
            <a:ext cx="2391963" cy="160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235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AB9D8-BFA3-4E97-A2C7-4B0B9DEDC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9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93357-7B43-4F06-890D-9266BC2B6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7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37D9B-DE2B-475E-A594-473C457A6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4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E3BA8-FCC7-4B2D-8D96-6061B820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63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5A950-E76F-4C0C-B182-F0EA29D69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8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48251-6AEE-4A85-B017-8DC0DCF7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8B8F9-AA11-469B-BA2E-1858E8634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14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25E2E-42CE-49AE-9213-20508B9AA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4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0238D-BA8B-4601-B174-DCAF53799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99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4E88A-C345-4FD2-92A3-090D39EC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90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F130F-2EF9-4A39-B4C1-658755D0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A9612-4400-4254-BAEA-2A9BF656F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 deterministic and probabilistic approaches with PWC to simulate bifenthrin concentration in urban runoff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sensitive inputs with respect to model output variability</a:t>
            </a:r>
          </a:p>
        </p:txBody>
      </p:sp>
    </p:spTree>
    <p:extLst>
      <p:ext uri="{BB962C8B-B14F-4D97-AF65-F5344CB8AC3E}">
        <p14:creationId xmlns:p14="http://schemas.microsoft.com/office/powerpoint/2010/main" val="1301940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9FBE7-AF48-476F-B5FE-D500796A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Percentile Plots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sz="4000" dirty="0">
                <a:solidFill>
                  <a:schemeClr val="accent1"/>
                </a:solidFill>
              </a:rPr>
              <a:t>(benthic zone) </a:t>
            </a:r>
          </a:p>
        </p:txBody>
      </p:sp>
    </p:spTree>
    <p:extLst>
      <p:ext uri="{BB962C8B-B14F-4D97-AF65-F5344CB8AC3E}">
        <p14:creationId xmlns:p14="http://schemas.microsoft.com/office/powerpoint/2010/main" val="1712869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934AF-5B1F-4AD4-A5C3-4F894782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3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1F8FE-E8A5-4222-A204-4446853C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57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64C8B-17AE-49D6-9B48-49612FA3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15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75501" y="67112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A2EE2-E7F9-4DDF-A547-7DB3E301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82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75501" y="67112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101A3-813F-4376-B474-DE9B6A2C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44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75501" y="67112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ACAE1-BB3A-4847-92BA-2EB32F8BC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76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1B180-6318-48CA-A05A-C032EA2AD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903"/>
            <a:ext cx="12192000" cy="600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21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14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9FBE7-AF48-476F-B5FE-D500796A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Partial Correlation Coefficients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2D098-B610-4431-983D-0D7F1621D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8702" y="4084889"/>
            <a:ext cx="3021621" cy="17091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9473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E445-AE0C-43F5-BDE7-D80D5CCBAC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94925-1FDA-488E-A7B8-560D4A50D3B8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73B4F-A9D4-4157-9F72-BE12AF0414DC}"/>
              </a:ext>
            </a:extLst>
          </p:cNvPr>
          <p:cNvSpPr txBox="1"/>
          <p:nvPr/>
        </p:nvSpPr>
        <p:spPr>
          <a:xfrm>
            <a:off x="114273" y="5156651"/>
            <a:ext cx="51364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CN_c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runoff curve number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uslec_c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= soil loss cover management factors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uslels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Universal Soil Loss Equation topographic factor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Universal Soil Loss Equation practice factor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Universal Soil Loss Equation (K) of soil erodibility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app_rate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= application rate (kg/ha)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FROC1	= fraction of organic carbon on sediment in water column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FROC2	= fraction of organic carbon on sediment in benthic region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7B574-E399-48AB-A558-A92BAA935371}"/>
              </a:ext>
            </a:extLst>
          </p:cNvPr>
          <p:cNvSpPr txBox="1"/>
          <p:nvPr/>
        </p:nvSpPr>
        <p:spPr>
          <a:xfrm>
            <a:off x="5860086" y="5156651"/>
            <a:ext cx="621764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dissociation constant (mL/g)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benthic_depth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= depth of benthic region (m)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bf			= provides additional constant flow through water body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bulk_density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bulk density of benthic region (g/mL)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anae_aq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benthic degradation half life (days)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fc 			= field capacity in the horizon (cm3 cm-3)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WP			= wilting point in the horizon (cm3 cm-3)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02506-6CE4-46B8-BAA4-046D15332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702" y="699372"/>
            <a:ext cx="4032701" cy="40327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7E37DB-0E5F-4DC0-A869-348C71D1D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9372"/>
            <a:ext cx="4032701" cy="40327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B2471C-2AA1-43D8-9A04-DA03B65BC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299" y="699372"/>
            <a:ext cx="4032701" cy="40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28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EE123-A407-41D5-BCDC-4F6B9EB4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Study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6D38C-5998-49F7-B193-337D38144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986" y="1448617"/>
            <a:ext cx="6144527" cy="512064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Sacramento-San Joaquin River Delta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Habitat for fish and invertebrate species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Experiencing habitat loss due to pyrethroid use and its associated pollution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Bifenthrin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Pyrethroid; toxic to Delta species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by professional pest control applicators for landscape application or as perimeter treatments to structures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Considerable amount in urban runoff after rain events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exposure models (ex., PWC)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291A60-16EF-4059-9539-18116354DDE8}"/>
              </a:ext>
            </a:extLst>
          </p:cNvPr>
          <p:cNvGrpSpPr/>
          <p:nvPr/>
        </p:nvGrpSpPr>
        <p:grpSpPr>
          <a:xfrm>
            <a:off x="8794439" y="3424428"/>
            <a:ext cx="2847023" cy="3226766"/>
            <a:chOff x="5105400" y="3124200"/>
            <a:chExt cx="2847023" cy="32267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CCE7F6-5BA4-4FF7-8191-66F71DCA9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5400" y="4114800"/>
              <a:ext cx="2847023" cy="2236166"/>
            </a:xfrm>
            <a:prstGeom prst="rect">
              <a:avLst/>
            </a:prstGeom>
          </p:spPr>
        </p:pic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B24C19BA-7C86-4EF2-B32A-8646E119B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019800" y="3124200"/>
              <a:ext cx="1896534" cy="2133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E7E78D-E78E-43AC-9348-DD69FF9C1423}"/>
                </a:ext>
              </a:extLst>
            </p:cNvPr>
            <p:cNvSpPr txBox="1"/>
            <p:nvPr/>
          </p:nvSpPr>
          <p:spPr>
            <a:xfrm>
              <a:off x="6711699" y="3219390"/>
              <a:ext cx="683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Rain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38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E445-AE0C-43F5-BDE7-D80D5CCBAC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94925-1FDA-488E-A7B8-560D4A50D3B8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73B4F-A9D4-4157-9F72-BE12AF0414DC}"/>
              </a:ext>
            </a:extLst>
          </p:cNvPr>
          <p:cNvSpPr txBox="1"/>
          <p:nvPr/>
        </p:nvSpPr>
        <p:spPr>
          <a:xfrm>
            <a:off x="81481" y="5033251"/>
            <a:ext cx="58159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CN_c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	= runoff curve number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uslec_c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soil loss cover management factors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uslels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	= Universal Soil Loss Equation topographic factor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app_rate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application rate (kg/ha)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Universal Soil Loss Equation practice factor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dissociation constant (mL/g)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Universal Soil Loss Equation (K) of soil erodibility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benthic_depth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= depth of benthic region (m)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7B574-E399-48AB-A558-A92BAA935371}"/>
              </a:ext>
            </a:extLst>
          </p:cNvPr>
          <p:cNvSpPr txBox="1"/>
          <p:nvPr/>
        </p:nvSpPr>
        <p:spPr>
          <a:xfrm>
            <a:off x="5974357" y="5033251"/>
            <a:ext cx="62176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FROC2		= fraction of organic carbon on sediment in benthic region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FROC1 		= fraction of organic carbon on suspended sediment in water column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DOC1			= concentration of dissolved organic carbon in water column (mg/L)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SUSED		= suspended solids concentration in water column (mg/L)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PLMAS		= concentration of biosolids in water column (mg/L)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anae_aq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benthic degradation half-life (days)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bulk_density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bulk density of benthic region (g/mL)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5FAEC8-8E4F-437D-840A-69478A222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628" y="506396"/>
            <a:ext cx="4020845" cy="4020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2AD715-91C8-4B1A-ACD3-71A8891CD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153" y="506396"/>
            <a:ext cx="4020845" cy="40208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125F4C-BA8E-4FCA-A493-D26691F03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6" y="506396"/>
            <a:ext cx="4020845" cy="402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04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5581-6B52-4ADE-91FA-5540804B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2AB12-7BD4-43DA-AB31-B5C3042F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71739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739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B9AB4-8503-4997-AB59-78AEFD12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505" y="152399"/>
            <a:ext cx="55340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89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6A914-A2A9-47CE-9926-02E9CD49F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" r="750"/>
          <a:stretch/>
        </p:blipFill>
        <p:spPr>
          <a:xfrm>
            <a:off x="4577977" y="514350"/>
            <a:ext cx="5403370" cy="6343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C77889-BF69-4768-9BF9-170730841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" r="927"/>
          <a:stretch/>
        </p:blipFill>
        <p:spPr>
          <a:xfrm>
            <a:off x="4551850" y="126445"/>
            <a:ext cx="540337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2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77889-BF69-4768-9BF9-170730841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" r="927"/>
          <a:stretch/>
        </p:blipFill>
        <p:spPr>
          <a:xfrm>
            <a:off x="4577976" y="122994"/>
            <a:ext cx="5403370" cy="504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AE668-99CD-47BA-9E4C-5A90894ED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976" y="517890"/>
            <a:ext cx="5448300" cy="634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43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35D2C-DC46-4BF9-BAF3-C1465344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69" y="0"/>
            <a:ext cx="53244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65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9F035-B92E-480A-B8F0-A7CDC1B6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77" y="353085"/>
            <a:ext cx="5353050" cy="6504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DAAA61-8D38-46D5-9758-82B6380A5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202" y="0"/>
            <a:ext cx="53340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96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89DEA-8049-4E13-B411-353CE58A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02" y="0"/>
            <a:ext cx="5334000" cy="47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35569D-1FF6-4E41-8034-A3A68B84A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9" b="1"/>
          <a:stretch/>
        </p:blipFill>
        <p:spPr>
          <a:xfrm>
            <a:off x="4517302" y="407405"/>
            <a:ext cx="5257800" cy="569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36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9302-1A24-47E1-A0B6-1892CE5BA5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95363"/>
            <a:ext cx="2947988" cy="4602162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Application Rates Computation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822E43-CC19-4BFF-9370-17ED9D07625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34219041"/>
              </p:ext>
            </p:extLst>
          </p:nvPr>
        </p:nvGraphicFramePr>
        <p:xfrm>
          <a:off x="157597" y="502813"/>
          <a:ext cx="6785374" cy="5152169"/>
        </p:xfrm>
        <a:graphic>
          <a:graphicData uri="http://schemas.openxmlformats.org/drawingml/2006/table">
            <a:tbl>
              <a:tblPr/>
              <a:tblGrid>
                <a:gridCol w="821040">
                  <a:extLst>
                    <a:ext uri="{9D8B030D-6E8A-4147-A177-3AD203B41FA5}">
                      <a16:colId xmlns:a16="http://schemas.microsoft.com/office/drawing/2014/main" val="690886374"/>
                    </a:ext>
                  </a:extLst>
                </a:gridCol>
                <a:gridCol w="858789">
                  <a:extLst>
                    <a:ext uri="{9D8B030D-6E8A-4147-A177-3AD203B41FA5}">
                      <a16:colId xmlns:a16="http://schemas.microsoft.com/office/drawing/2014/main" val="1948390564"/>
                    </a:ext>
                  </a:extLst>
                </a:gridCol>
                <a:gridCol w="849351">
                  <a:extLst>
                    <a:ext uri="{9D8B030D-6E8A-4147-A177-3AD203B41FA5}">
                      <a16:colId xmlns:a16="http://schemas.microsoft.com/office/drawing/2014/main" val="2014522741"/>
                    </a:ext>
                  </a:extLst>
                </a:gridCol>
                <a:gridCol w="1613768">
                  <a:extLst>
                    <a:ext uri="{9D8B030D-6E8A-4147-A177-3AD203B41FA5}">
                      <a16:colId xmlns:a16="http://schemas.microsoft.com/office/drawing/2014/main" val="1420576671"/>
                    </a:ext>
                  </a:extLst>
                </a:gridCol>
                <a:gridCol w="849351">
                  <a:extLst>
                    <a:ext uri="{9D8B030D-6E8A-4147-A177-3AD203B41FA5}">
                      <a16:colId xmlns:a16="http://schemas.microsoft.com/office/drawing/2014/main" val="2602977106"/>
                    </a:ext>
                  </a:extLst>
                </a:gridCol>
                <a:gridCol w="670044">
                  <a:extLst>
                    <a:ext uri="{9D8B030D-6E8A-4147-A177-3AD203B41FA5}">
                      <a16:colId xmlns:a16="http://schemas.microsoft.com/office/drawing/2014/main" val="544638831"/>
                    </a:ext>
                  </a:extLst>
                </a:gridCol>
                <a:gridCol w="1123031">
                  <a:extLst>
                    <a:ext uri="{9D8B030D-6E8A-4147-A177-3AD203B41FA5}">
                      <a16:colId xmlns:a16="http://schemas.microsoft.com/office/drawing/2014/main" val="1707834201"/>
                    </a:ext>
                  </a:extLst>
                </a:gridCol>
              </a:tblGrid>
              <a:tr h="5788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Sub-County District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Sub-County (mi2)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 Density (people/mi2)</a:t>
                      </a:r>
                      <a:endParaRPr lang="en-US" sz="1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Watershed intersecting County</a:t>
                      </a:r>
                      <a:endParaRPr lang="en-US" sz="1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(mi2)  </a:t>
                      </a:r>
                      <a:r>
                        <a:rPr lang="en-US" sz="1000" b="1" i="0" u="none" strike="noStrike" dirty="0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[2]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              (%)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watershed</a:t>
                      </a:r>
                      <a:endParaRPr lang="en-US" sz="1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[1]*[2]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296162"/>
                  </a:ext>
                </a:extLst>
              </a:tr>
              <a:tr h="264243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Sacramento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Folsom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27.61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73356 / 27.61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2656.86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26.21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47.44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69637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002161"/>
                  </a:ext>
                </a:extLst>
              </a:tr>
              <a:tr h="3976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Rancho Cordova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69.70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114151 / 69.70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1637.75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14.46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26.17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23682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915202"/>
                  </a:ext>
                </a:extLst>
              </a:tr>
              <a:tr h="264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Sacramento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375.67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1097102 / 375.67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2920.39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9.64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17.45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28153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888751"/>
                  </a:ext>
                </a:extLst>
              </a:tr>
              <a:tr h="264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Sloughhouse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123.09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7044 /123.09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57.23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4.42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443579"/>
                  </a:ext>
                </a:extLst>
              </a:tr>
              <a:tr h="6694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121612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091351"/>
                  </a:ext>
                </a:extLst>
              </a:tr>
              <a:tr h="3976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Dorado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South El Dorado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765.83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105175 / 765.83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137.33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2.36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4.27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006199"/>
                  </a:ext>
                </a:extLst>
              </a:tr>
              <a:tr h="6694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600030"/>
                  </a:ext>
                </a:extLst>
              </a:tr>
              <a:tr h="27682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Rocklin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72.72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88195 /72.72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1212.80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396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819465"/>
                  </a:ext>
                </a:extLst>
              </a:tr>
              <a:tr h="6694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55.25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100.00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122095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686241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F5951594-B34B-4935-B7E5-58CF614C3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97" y="63326"/>
            <a:ext cx="32081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Folsom Watershed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D8162-3682-4E9F-B5E1-8A57BD6BDDE6}"/>
              </a:ext>
            </a:extLst>
          </p:cNvPr>
          <p:cNvSpPr txBox="1"/>
          <p:nvPr/>
        </p:nvSpPr>
        <p:spPr>
          <a:xfrm>
            <a:off x="7197483" y="2442371"/>
            <a:ext cx="483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[8.39% * PUR(Sacramento County)]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[0.18% * PUR(El Dorado County)]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[0.04% * PUR(Placer County)]</a:t>
            </a:r>
            <a:endParaRPr lang="en-US" sz="16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925EBC3-78E2-446E-AE68-2BC91FC70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9344"/>
              </p:ext>
            </p:extLst>
          </p:nvPr>
        </p:nvGraphicFramePr>
        <p:xfrm>
          <a:off x="7343383" y="513070"/>
          <a:ext cx="4343400" cy="16205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53084459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906601379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28864073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894595021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Population in County 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the watershed </a:t>
                      </a: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(from above table)</a:t>
                      </a: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Fraction (%)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[4]/[3]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10645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Sacramento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1450277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121612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8.39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10371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Dorado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181465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28563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361518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6576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6B110BE7-947E-4A87-BC3D-713FB9F67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0321" y="46164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16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5557-F14E-4906-8799-51D8AD46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PWC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CFBE7-0AF0-48D1-AE4C-E5613C675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04675"/>
            <a:ext cx="7315200" cy="528007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 EPA Office of Pesticide Program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Simulates pesticide concentration in surface water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Pesticide Root Zone Model (PRZM)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Volume Waterbody Model (VVWM)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Site-specific inputs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8D5CDE-B7F8-4781-86DA-F0087635C49E}"/>
              </a:ext>
            </a:extLst>
          </p:cNvPr>
          <p:cNvGrpSpPr/>
          <p:nvPr/>
        </p:nvGrpSpPr>
        <p:grpSpPr>
          <a:xfrm>
            <a:off x="4437776" y="2650921"/>
            <a:ext cx="6126096" cy="4067251"/>
            <a:chOff x="471188" y="2237584"/>
            <a:chExt cx="8296676" cy="39769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5B7434-785E-4FB0-B750-A2B7D3E503AE}"/>
                </a:ext>
              </a:extLst>
            </p:cNvPr>
            <p:cNvSpPr/>
            <p:nvPr/>
          </p:nvSpPr>
          <p:spPr bwMode="auto">
            <a:xfrm>
              <a:off x="471188" y="2237584"/>
              <a:ext cx="8201624" cy="39769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174F46-A4D6-4C99-B6BE-6F2BAA891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731" y="3376037"/>
              <a:ext cx="4239370" cy="27892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268BFD-36DD-4CFA-BF08-0B50E4E9C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7091" y="3429000"/>
              <a:ext cx="4030773" cy="271226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32599E-FABA-4210-9039-7E88C68BC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0699" y="2246226"/>
              <a:ext cx="2438400" cy="133192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C60326-F5D9-43FF-B412-4C1E71F421B0}"/>
              </a:ext>
            </a:extLst>
          </p:cNvPr>
          <p:cNvSpPr txBox="1"/>
          <p:nvPr/>
        </p:nvSpPr>
        <p:spPr>
          <a:xfrm>
            <a:off x="5161515" y="3132174"/>
            <a:ext cx="93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PRZM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2A050-3677-4F5C-9CD2-D08BA87D89AC}"/>
              </a:ext>
            </a:extLst>
          </p:cNvPr>
          <p:cNvSpPr txBox="1"/>
          <p:nvPr/>
        </p:nvSpPr>
        <p:spPr>
          <a:xfrm>
            <a:off x="8800013" y="3132174"/>
            <a:ext cx="93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VVWM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3C36EC-78E1-48A6-9780-C71E29A764A8}"/>
              </a:ext>
            </a:extLst>
          </p:cNvPr>
          <p:cNvSpPr/>
          <p:nvPr/>
        </p:nvSpPr>
        <p:spPr>
          <a:xfrm>
            <a:off x="4363770" y="2659759"/>
            <a:ext cx="6319319" cy="4067251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5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9302-1A24-47E1-A0B6-1892CE5BA5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Application Rates Computation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6842C25-686F-4EEE-9200-4F4CDE16948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94178352"/>
              </p:ext>
            </p:extLst>
          </p:nvPr>
        </p:nvGraphicFramePr>
        <p:xfrm>
          <a:off x="161541" y="572571"/>
          <a:ext cx="6848475" cy="3690620"/>
        </p:xfrm>
        <a:graphic>
          <a:graphicData uri="http://schemas.openxmlformats.org/drawingml/2006/table">
            <a:tbl>
              <a:tblPr/>
              <a:tblGrid>
                <a:gridCol w="781050">
                  <a:extLst>
                    <a:ext uri="{9D8B030D-6E8A-4147-A177-3AD203B41FA5}">
                      <a16:colId xmlns:a16="http://schemas.microsoft.com/office/drawing/2014/main" val="2053178941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385566453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930923346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1560719857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304333447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408186446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1958947063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Sub-County District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Sub-County (mi2)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 Density (people/mi2)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Watershed intersecting County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(mi2)  </a:t>
                      </a: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[2]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                   (%)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watershed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[1]*[2]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7351779"/>
                  </a:ext>
                </a:extLst>
              </a:tr>
              <a:tr h="266700">
                <a:tc row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Lincoln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211.75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73015 / 211.75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344.82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49.46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7997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050296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Roseville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37.78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117209 / 37.78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3102.41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15.61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33.29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48429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2131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Rocklin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72.72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88195 / 72.72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1212.80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6.74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14.38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8175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23504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45.54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97.13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64601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8314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Sutter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South Sutter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131.96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2570 /131.96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19.48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25384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6216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46.89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100.00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646280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39872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02FC8BD-CC44-4385-8EEA-5C217D426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545577"/>
              </p:ext>
            </p:extLst>
          </p:nvPr>
        </p:nvGraphicFramePr>
        <p:xfrm>
          <a:off x="7495049" y="575880"/>
          <a:ext cx="4343400" cy="1325880"/>
        </p:xfrm>
        <a:graphic>
          <a:graphicData uri="http://schemas.openxmlformats.org/drawingml/2006/table">
            <a:tbl>
              <a:tblPr/>
              <a:tblGrid>
                <a:gridCol w="723900">
                  <a:extLst>
                    <a:ext uri="{9D8B030D-6E8A-4147-A177-3AD203B41FA5}">
                      <a16:colId xmlns:a16="http://schemas.microsoft.com/office/drawing/2014/main" val="69281817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3751984508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2061844731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3944908817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Population in County </a:t>
                      </a:r>
                      <a:r>
                        <a:rPr lang="en-US" sz="1000" b="1" i="0" u="none" strike="noStrike" dirty="0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[3]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the watershed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(from above table)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Fraction (%)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[4]/[3]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608654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361518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64601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17.87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80862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Sutter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95067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328254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F5951594-B34B-4935-B7E5-58CF614C3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541" y="112216"/>
            <a:ext cx="24747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PGC Watershed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D8162-3682-4E9F-B5E1-8A57BD6BDDE6}"/>
              </a:ext>
            </a:extLst>
          </p:cNvPr>
          <p:cNvSpPr txBox="1"/>
          <p:nvPr/>
        </p:nvSpPr>
        <p:spPr>
          <a:xfrm>
            <a:off x="7495049" y="2166212"/>
            <a:ext cx="39819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[17.87% * PUR(Placer County)] + [0.03% * PUR(Sutter County)]</a:t>
            </a:r>
            <a:endParaRPr lang="en-US" altLang="en-US" sz="4000" dirty="0">
              <a:highlight>
                <a:srgbClr val="FFFF00"/>
              </a:highlight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55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C117-DDEE-49EA-90C9-DBA211A45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Aquatic Life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2C55C-4DFD-4AD5-AB59-F15C8DE34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Source Link:</a:t>
            </a:r>
          </a:p>
          <a:p>
            <a:r>
              <a:rPr lang="fr-FR" u="sng" dirty="0">
                <a:hlinkClick r:id="rId2"/>
              </a:rPr>
              <a:t>https://www.epa.gov/pesticide-science-and-assessing-pesticide-risks/aquatic-life-benchmarks-and-ecological-risk#ref_3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br>
              <a:rPr lang="fr-FR" dirty="0"/>
            </a:b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5219C7-31D4-41F8-8D04-EB50EBF5A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293" y="4051527"/>
            <a:ext cx="69151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51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2C6F9-6096-4023-93DE-9FD2EEA1EA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Site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0AF4C-B199-4B47-BC00-0637B5953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08" y="40944"/>
            <a:ext cx="8862819" cy="677611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4744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A03BD19-E951-4293-8195-90E9B99906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067" y="301595"/>
                <a:ext cx="5364478" cy="593101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Application Rate Process</a:t>
                </a:r>
              </a:p>
              <a:p>
                <a:pPr marL="0" indent="0">
                  <a:buNone/>
                </a:pPr>
                <a:endParaRPr lang="en-US" sz="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PUR Urban Pesticide Use, 2009 – 2014, counties of interest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Sum monthly applications (kg)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Incorporated homeowner use (add 25% of reported urban use)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Luo, 2015 method</a:t>
                </a:r>
              </a:p>
              <a:p>
                <a:pPr marL="0" indent="0">
                  <a:buNone/>
                </a:pPr>
                <a:endParaRPr lang="en-US" sz="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14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Population fraction of County in Watershed</a:t>
                </a:r>
              </a:p>
              <a:p>
                <a:pPr marL="502920" lvl="1" indent="0">
                  <a:buNone/>
                </a:pPr>
                <a:endParaRPr lang="en-US" sz="6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𝑐𝑜𝑢𝑛𝑡𝑦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𝑠𝑢𝑏𝑑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𝑝𝑜𝑝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𝑑𝑒𝑛𝑠𝑖𝑡𝑦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×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𝑎𝑟𝑒𝑎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𝑜𝑓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𝑤𝑎𝑡𝑒𝑟𝑠h𝑒𝑑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𝑖𝑛𝑡𝑒𝑟𝑠𝑒𝑐𝑡𝑖𝑛𝑔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𝑐𝑜𝑢𝑛𝑡𝑦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𝑠𝑢𝑏𝑑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𝑡𝑜𝑡𝑎𝑙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𝑝𝑜𝑝𝑢𝑙𝑎𝑡𝑖𝑜𝑛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𝑐𝑜𝑢𝑛𝑡𝑦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Urban Pesticide use in Watershed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8.39%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𝑃𝑈𝑅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𝑆𝑎𝑐𝑟𝑎𝑚𝑒𝑛𝑡𝑜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𝐶𝑜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</m:e>
                        </m:d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0.18%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𝑃𝑈𝑅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𝐸𝑙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𝐷𝑜𝑟𝑎𝑑𝑜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𝐶𝑜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</m:t>
                        </m:r>
                        <m:r>
                          <a:rPr lang="en-US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04%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𝑃𝑈𝑅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𝑃𝑙𝑎𝑐𝑒𝑟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𝐶𝑜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</m:e>
                        </m:d>
                      </m:e>
                    </m:d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Divide application by area of urban land cover in watershed (kg/ha)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daily app. rates (2009 – 2014) : divide monthly application rate by number of days in month, and compute a 30-day moving average</a:t>
                </a:r>
              </a:p>
              <a:p>
                <a:pPr marL="0" indent="0">
                  <a:buNone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A03BD19-E951-4293-8195-90E9B9990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67" y="301595"/>
                <a:ext cx="5364478" cy="5931017"/>
              </a:xfrm>
              <a:prstGeom prst="rect">
                <a:avLst/>
              </a:prstGeom>
              <a:blipFill>
                <a:blip r:embed="rId2"/>
                <a:stretch>
                  <a:fillRect l="-909" t="-925" b="-8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61DBB95-283C-4F50-9D89-8B3451E65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966" y="803798"/>
            <a:ext cx="6870034" cy="524620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09264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B837-9576-4E93-83C0-74335539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14388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Model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D4B9B-F018-4E7D-A7A0-193414DF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7323" y="751438"/>
            <a:ext cx="7315200" cy="5884752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 value (conservative estimate) for all input parameters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*.wea weather file (Fry et al., 2016)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One weather station assigned to each storm drain site based on nearest distance between storm drain and grid centroid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Precipitation, Evapotranspiration, Temperature, Wind Speed, Solar Radiation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2008 – 2014</a:t>
            </a:r>
          </a:p>
          <a:p>
            <a:pPr marL="502920" lvl="1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PUR monthly application rates (previous slide)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179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631220-E860-4A3B-A669-27EC17CD30DC}"/>
              </a:ext>
            </a:extLst>
          </p:cNvPr>
          <p:cNvSpPr/>
          <p:nvPr/>
        </p:nvSpPr>
        <p:spPr>
          <a:xfrm>
            <a:off x="64880" y="2521014"/>
            <a:ext cx="2673790" cy="1348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 Latin Hypercube sampling for each parameter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input data frame and store inputs (5000 values for each parameter)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56C26-648E-47F5-AB1F-D332CAD23D4C}"/>
              </a:ext>
            </a:extLst>
          </p:cNvPr>
          <p:cNvSpPr txBox="1"/>
          <p:nvPr/>
        </p:nvSpPr>
        <p:spPr>
          <a:xfrm>
            <a:off x="27134" y="2222302"/>
            <a:ext cx="2673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02_lhs_parameterization.R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D2A796-3E4A-4911-B121-6EF033087666}"/>
              </a:ext>
            </a:extLst>
          </p:cNvPr>
          <p:cNvSpPr/>
          <p:nvPr/>
        </p:nvSpPr>
        <p:spPr>
          <a:xfrm>
            <a:off x="180880" y="1506017"/>
            <a:ext cx="2279207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lhs_input_ranges.csv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0D15F9-CA85-45C7-BA19-708DF21E1081}"/>
              </a:ext>
            </a:extLst>
          </p:cNvPr>
          <p:cNvCxnSpPr/>
          <p:nvPr/>
        </p:nvCxnSpPr>
        <p:spPr>
          <a:xfrm>
            <a:off x="1320483" y="1989377"/>
            <a:ext cx="0" cy="2987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29B225B-CCF5-41E4-B867-8809448CB599}"/>
              </a:ext>
            </a:extLst>
          </p:cNvPr>
          <p:cNvSpPr/>
          <p:nvPr/>
        </p:nvSpPr>
        <p:spPr>
          <a:xfrm>
            <a:off x="3258294" y="1422247"/>
            <a:ext cx="3839624" cy="203241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78C58-F180-4461-9B36-1C13FA121FD3}"/>
              </a:ext>
            </a:extLst>
          </p:cNvPr>
          <p:cNvSpPr txBox="1"/>
          <p:nvPr/>
        </p:nvSpPr>
        <p:spPr>
          <a:xfrm>
            <a:off x="3229067" y="1082944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03_write_update_run_pwc.R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3D7F9C-C6D5-46B2-94D7-42E8BFB6C5CE}"/>
              </a:ext>
            </a:extLst>
          </p:cNvPr>
          <p:cNvSpPr txBox="1"/>
          <p:nvPr/>
        </p:nvSpPr>
        <p:spPr>
          <a:xfrm>
            <a:off x="3235485" y="3846306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04_write_update_vvwm.R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FF30D6-91E3-4FA4-AD54-ABAEE49701C9}"/>
              </a:ext>
            </a:extLst>
          </p:cNvPr>
          <p:cNvSpPr/>
          <p:nvPr/>
        </p:nvSpPr>
        <p:spPr>
          <a:xfrm>
            <a:off x="3761899" y="1981390"/>
            <a:ext cx="1335387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PRZM5.inp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516DFE0-7559-4D6C-BB31-31D38DA5DE97}"/>
              </a:ext>
            </a:extLst>
          </p:cNvPr>
          <p:cNvCxnSpPr>
            <a:cxnSpLocks/>
          </p:cNvCxnSpPr>
          <p:nvPr/>
        </p:nvCxnSpPr>
        <p:spPr>
          <a:xfrm flipV="1">
            <a:off x="2786747" y="2171565"/>
            <a:ext cx="935525" cy="780484"/>
          </a:xfrm>
          <a:prstGeom prst="bentConnector3">
            <a:avLst>
              <a:gd name="adj1" fmla="val 3354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EAAF0CF-701B-4508-9AE6-177056BF6003}"/>
              </a:ext>
            </a:extLst>
          </p:cNvPr>
          <p:cNvSpPr txBox="1"/>
          <p:nvPr/>
        </p:nvSpPr>
        <p:spPr>
          <a:xfrm>
            <a:off x="3235485" y="1913422"/>
            <a:ext cx="651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992274F-56DB-4FD5-9A7B-8EA284C9D2FE}"/>
              </a:ext>
            </a:extLst>
          </p:cNvPr>
          <p:cNvSpPr/>
          <p:nvPr/>
        </p:nvSpPr>
        <p:spPr>
          <a:xfrm>
            <a:off x="4241550" y="1485527"/>
            <a:ext cx="1434975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PRZM5.exe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*.wea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4F5F1E-6A0A-4727-8158-7B39B9095E31}"/>
              </a:ext>
            </a:extLst>
          </p:cNvPr>
          <p:cNvCxnSpPr>
            <a:cxnSpLocks/>
          </p:cNvCxnSpPr>
          <p:nvPr/>
        </p:nvCxnSpPr>
        <p:spPr>
          <a:xfrm>
            <a:off x="5183109" y="2185092"/>
            <a:ext cx="7242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051B0A5-1D49-4D60-A1EE-7ED666EAE598}"/>
              </a:ext>
            </a:extLst>
          </p:cNvPr>
          <p:cNvCxnSpPr/>
          <p:nvPr/>
        </p:nvCxnSpPr>
        <p:spPr>
          <a:xfrm>
            <a:off x="5483741" y="1844572"/>
            <a:ext cx="443620" cy="260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4C76A6E-053D-4663-ADC5-4BF845C287C9}"/>
              </a:ext>
            </a:extLst>
          </p:cNvPr>
          <p:cNvSpPr txBox="1"/>
          <p:nvPr/>
        </p:nvSpPr>
        <p:spPr>
          <a:xfrm>
            <a:off x="5878134" y="1892932"/>
            <a:ext cx="9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run PRZM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046D361-0BC2-43CC-9085-E5925E1C4CA6}"/>
              </a:ext>
            </a:extLst>
          </p:cNvPr>
          <p:cNvSpPr/>
          <p:nvPr/>
        </p:nvSpPr>
        <p:spPr>
          <a:xfrm>
            <a:off x="5888219" y="2793442"/>
            <a:ext cx="915354" cy="515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zts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*.prn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F970137-45FC-4661-8768-E9453F0FE8C0}"/>
              </a:ext>
            </a:extLst>
          </p:cNvPr>
          <p:cNvCxnSpPr>
            <a:stCxn id="40" idx="2"/>
          </p:cNvCxnSpPr>
          <p:nvPr/>
        </p:nvCxnSpPr>
        <p:spPr>
          <a:xfrm>
            <a:off x="6345897" y="2354597"/>
            <a:ext cx="582" cy="388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DB87E47-4A97-41F0-B927-C1BC287CCE02}"/>
              </a:ext>
            </a:extLst>
          </p:cNvPr>
          <p:cNvSpPr/>
          <p:nvPr/>
        </p:nvSpPr>
        <p:spPr>
          <a:xfrm>
            <a:off x="3258294" y="4155261"/>
            <a:ext cx="3839624" cy="203241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ACA915C-0BDD-401B-95D6-256B7DE9C4C4}"/>
              </a:ext>
            </a:extLst>
          </p:cNvPr>
          <p:cNvSpPr/>
          <p:nvPr/>
        </p:nvSpPr>
        <p:spPr>
          <a:xfrm>
            <a:off x="3636294" y="4764065"/>
            <a:ext cx="1948860" cy="306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vvwmTransfer.txt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A9CC524-2766-4260-9E13-D7520D7FAFED}"/>
              </a:ext>
            </a:extLst>
          </p:cNvPr>
          <p:cNvSpPr/>
          <p:nvPr/>
        </p:nvSpPr>
        <p:spPr>
          <a:xfrm>
            <a:off x="4241550" y="4287882"/>
            <a:ext cx="1480238" cy="333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VVWM.exe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FA296B0-1C5D-4ADA-ADF5-B7F22C42316D}"/>
              </a:ext>
            </a:extLst>
          </p:cNvPr>
          <p:cNvSpPr/>
          <p:nvPr/>
        </p:nvSpPr>
        <p:spPr>
          <a:xfrm>
            <a:off x="5784000" y="5493914"/>
            <a:ext cx="969938" cy="580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*.csv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*.txt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901454-5802-4945-B834-C7EF8CCA3316}"/>
              </a:ext>
            </a:extLst>
          </p:cNvPr>
          <p:cNvCxnSpPr>
            <a:cxnSpLocks/>
          </p:cNvCxnSpPr>
          <p:nvPr/>
        </p:nvCxnSpPr>
        <p:spPr>
          <a:xfrm>
            <a:off x="5296274" y="4946357"/>
            <a:ext cx="7242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5CF4F4-5831-47B2-995B-9D539A752253}"/>
              </a:ext>
            </a:extLst>
          </p:cNvPr>
          <p:cNvCxnSpPr/>
          <p:nvPr/>
        </p:nvCxnSpPr>
        <p:spPr>
          <a:xfrm>
            <a:off x="5597901" y="4613404"/>
            <a:ext cx="443620" cy="260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C1BCE28-6957-4830-9F04-9DE01CD4C3AB}"/>
              </a:ext>
            </a:extLst>
          </p:cNvPr>
          <p:cNvSpPr txBox="1"/>
          <p:nvPr/>
        </p:nvSpPr>
        <p:spPr>
          <a:xfrm>
            <a:off x="5992439" y="4621752"/>
            <a:ext cx="9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run VVWM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C0B42C7-7769-45AE-A6D2-1A9D197CC1A8}"/>
              </a:ext>
            </a:extLst>
          </p:cNvPr>
          <p:cNvCxnSpPr/>
          <p:nvPr/>
        </p:nvCxnSpPr>
        <p:spPr>
          <a:xfrm>
            <a:off x="6295811" y="5070934"/>
            <a:ext cx="582" cy="388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CEBBC71-929F-41BB-B627-67D5834DE93E}"/>
              </a:ext>
            </a:extLst>
          </p:cNvPr>
          <p:cNvSpPr txBox="1"/>
          <p:nvPr/>
        </p:nvSpPr>
        <p:spPr>
          <a:xfrm>
            <a:off x="3212480" y="4643890"/>
            <a:ext cx="651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C083249-6915-4867-87D7-BE5B8B6F3C48}"/>
              </a:ext>
            </a:extLst>
          </p:cNvPr>
          <p:cNvCxnSpPr/>
          <p:nvPr/>
        </p:nvCxnSpPr>
        <p:spPr>
          <a:xfrm>
            <a:off x="3069125" y="4967767"/>
            <a:ext cx="469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533CD9-DA9E-4D7D-97FC-7D1DB685E2EF}"/>
              </a:ext>
            </a:extLst>
          </p:cNvPr>
          <p:cNvCxnSpPr>
            <a:cxnSpLocks/>
          </p:cNvCxnSpPr>
          <p:nvPr/>
        </p:nvCxnSpPr>
        <p:spPr>
          <a:xfrm flipH="1">
            <a:off x="3060071" y="3700705"/>
            <a:ext cx="9054" cy="12787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0D003B9-FFF6-4399-B5B5-66216A35462B}"/>
              </a:ext>
            </a:extLst>
          </p:cNvPr>
          <p:cNvCxnSpPr>
            <a:cxnSpLocks/>
          </p:cNvCxnSpPr>
          <p:nvPr/>
        </p:nvCxnSpPr>
        <p:spPr>
          <a:xfrm flipH="1">
            <a:off x="2786747" y="3700705"/>
            <a:ext cx="28237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9EE5BEF1-25ED-45C4-B1A1-5335D8971805}"/>
              </a:ext>
            </a:extLst>
          </p:cNvPr>
          <p:cNvSpPr/>
          <p:nvPr/>
        </p:nvSpPr>
        <p:spPr>
          <a:xfrm>
            <a:off x="7539591" y="2368496"/>
            <a:ext cx="1530532" cy="23521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time array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outputs as time series (*.</a:t>
            </a:r>
            <a:r>
              <a:rPr lang="en-US" sz="1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RData</a:t>
            </a: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*.csv)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96C6BEF-0026-48B2-9D67-DC7ACFF92128}"/>
              </a:ext>
            </a:extLst>
          </p:cNvPr>
          <p:cNvSpPr/>
          <p:nvPr/>
        </p:nvSpPr>
        <p:spPr>
          <a:xfrm>
            <a:off x="9851436" y="2107356"/>
            <a:ext cx="1950014" cy="1092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 PCC (daily and max)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7CE60A5-5E7A-4F4D-95A9-64AABA966B4D}"/>
              </a:ext>
            </a:extLst>
          </p:cNvPr>
          <p:cNvSpPr/>
          <p:nvPr/>
        </p:nvSpPr>
        <p:spPr>
          <a:xfrm>
            <a:off x="9851436" y="5222885"/>
            <a:ext cx="1950014" cy="13042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PCC graphics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percentiles plots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6E2C07F-E28E-4C48-96DC-A517A254A7E3}"/>
              </a:ext>
            </a:extLst>
          </p:cNvPr>
          <p:cNvSpPr txBox="1"/>
          <p:nvPr/>
        </p:nvSpPr>
        <p:spPr>
          <a:xfrm>
            <a:off x="7427098" y="2062209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05_write_output_into_df.R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E257EC-4E09-40B3-8150-A7404735C12E}"/>
              </a:ext>
            </a:extLst>
          </p:cNvPr>
          <p:cNvSpPr txBox="1"/>
          <p:nvPr/>
        </p:nvSpPr>
        <p:spPr>
          <a:xfrm>
            <a:off x="9749285" y="1613126"/>
            <a:ext cx="26182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06a_pcc_computation_daily.R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06b_pcc_computation_max.R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F45744D-9CF9-49BB-A764-967062107F77}"/>
              </a:ext>
            </a:extLst>
          </p:cNvPr>
          <p:cNvSpPr txBox="1"/>
          <p:nvPr/>
        </p:nvSpPr>
        <p:spPr>
          <a:xfrm>
            <a:off x="9749285" y="4306156"/>
            <a:ext cx="23660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07a_pcc_graphics_daily.R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07a2_pcc_graphics_daily.R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07b_pcc_graphics_max.R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07c_percentile_graphics.R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D31FD4D5-705E-4579-A9EB-8767B5C87121}"/>
              </a:ext>
            </a:extLst>
          </p:cNvPr>
          <p:cNvCxnSpPr>
            <a:cxnSpLocks/>
          </p:cNvCxnSpPr>
          <p:nvPr/>
        </p:nvCxnSpPr>
        <p:spPr>
          <a:xfrm flipV="1">
            <a:off x="6884890" y="3832920"/>
            <a:ext cx="935525" cy="780484"/>
          </a:xfrm>
          <a:prstGeom prst="bentConnector3">
            <a:avLst>
              <a:gd name="adj1" fmla="val 4903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94A3EE03-D525-4B86-964B-B7D90E283A87}"/>
              </a:ext>
            </a:extLst>
          </p:cNvPr>
          <p:cNvCxnSpPr>
            <a:cxnSpLocks/>
          </p:cNvCxnSpPr>
          <p:nvPr/>
        </p:nvCxnSpPr>
        <p:spPr>
          <a:xfrm>
            <a:off x="6927964" y="2438456"/>
            <a:ext cx="892451" cy="61254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D0B987-2F04-4F2E-B313-F39FFE8FFA78}"/>
              </a:ext>
            </a:extLst>
          </p:cNvPr>
          <p:cNvCxnSpPr/>
          <p:nvPr/>
        </p:nvCxnSpPr>
        <p:spPr>
          <a:xfrm>
            <a:off x="9162107" y="3050998"/>
            <a:ext cx="5871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E560824-6D17-497B-88BB-780063F5C6CA}"/>
              </a:ext>
            </a:extLst>
          </p:cNvPr>
          <p:cNvCxnSpPr/>
          <p:nvPr/>
        </p:nvCxnSpPr>
        <p:spPr>
          <a:xfrm>
            <a:off x="10826443" y="3308555"/>
            <a:ext cx="0" cy="9976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A886471F-70AB-44F2-9057-BB5600A05C6C}"/>
              </a:ext>
            </a:extLst>
          </p:cNvPr>
          <p:cNvSpPr txBox="1"/>
          <p:nvPr/>
        </p:nvSpPr>
        <p:spPr>
          <a:xfrm>
            <a:off x="180880" y="108642"/>
            <a:ext cx="58396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Probabilistic Model setup</a:t>
            </a:r>
          </a:p>
        </p:txBody>
      </p:sp>
    </p:spTree>
    <p:extLst>
      <p:ext uri="{BB962C8B-B14F-4D97-AF65-F5344CB8AC3E}">
        <p14:creationId xmlns:p14="http://schemas.microsoft.com/office/powerpoint/2010/main" val="379424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9FBE7-AF48-476F-B5FE-D500796A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Percentile Plots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sz="4000" dirty="0">
                <a:solidFill>
                  <a:schemeClr val="accent1"/>
                </a:solidFill>
              </a:rPr>
              <a:t>(water column) </a:t>
            </a:r>
          </a:p>
        </p:txBody>
      </p:sp>
    </p:spTree>
    <p:extLst>
      <p:ext uri="{BB962C8B-B14F-4D97-AF65-F5344CB8AC3E}">
        <p14:creationId xmlns:p14="http://schemas.microsoft.com/office/powerpoint/2010/main" val="161782266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1039</Words>
  <Application>Microsoft Office PowerPoint</Application>
  <PresentationFormat>Widescreen</PresentationFormat>
  <Paragraphs>370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Cambria Math</vt:lpstr>
      <vt:lpstr>Corbel</vt:lpstr>
      <vt:lpstr>Courier New</vt:lpstr>
      <vt:lpstr>Wingdings 2</vt:lpstr>
      <vt:lpstr>Frame</vt:lpstr>
      <vt:lpstr>Sensitivity Analysis and  Model Evaluation of  Bifenthrin Surface Water Concentrations  from California Urban Runoff </vt:lpstr>
      <vt:lpstr>Goals</vt:lpstr>
      <vt:lpstr>Study Overview</vt:lpstr>
      <vt:lpstr>PWC</vt:lpstr>
      <vt:lpstr>Site Overview</vt:lpstr>
      <vt:lpstr>PowerPoint Presentation</vt:lpstr>
      <vt:lpstr>Deterministic Model setup</vt:lpstr>
      <vt:lpstr>PowerPoint Presentation</vt:lpstr>
      <vt:lpstr>Percentile Plots   (water column) 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Percentile Plots   (benthic zone) </vt:lpstr>
      <vt:lpstr>Results</vt:lpstr>
      <vt:lpstr>Results</vt:lpstr>
      <vt:lpstr>Results</vt:lpstr>
      <vt:lpstr>Results</vt:lpstr>
      <vt:lpstr>Results</vt:lpstr>
      <vt:lpstr>Results</vt:lpstr>
      <vt:lpstr>PowerPoint Presentation</vt:lpstr>
      <vt:lpstr>Partial Correlation Coefficients</vt:lpstr>
      <vt:lpstr>Results </vt:lpstr>
      <vt:lpstr>Results </vt:lpstr>
      <vt:lpstr>The End</vt:lpstr>
      <vt:lpstr>PowerPoint Presentation</vt:lpstr>
      <vt:lpstr>Deterministic Input Parameters</vt:lpstr>
      <vt:lpstr>Deterministic Input Parameters</vt:lpstr>
      <vt:lpstr>Deterministic Input Parameters</vt:lpstr>
      <vt:lpstr>Probabilistic Input Ranges</vt:lpstr>
      <vt:lpstr>Probabilistic Input Ranges</vt:lpstr>
      <vt:lpstr>Probabilistic Input Ranges</vt:lpstr>
      <vt:lpstr>Application Rates Computation</vt:lpstr>
      <vt:lpstr>Application Rates Computation</vt:lpstr>
      <vt:lpstr>Aquatic Life Benchmarks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Sensitivity Analysis and  Model Evaluation of  Bifenthrin Surface Water Concentrations  from California Urban Runoff </dc:title>
  <dc:creator>Chelsvig, Emma</dc:creator>
  <cp:lastModifiedBy>Chelsvig, Emma</cp:lastModifiedBy>
  <cp:revision>33</cp:revision>
  <dcterms:created xsi:type="dcterms:W3CDTF">2020-03-06T15:45:16Z</dcterms:created>
  <dcterms:modified xsi:type="dcterms:W3CDTF">2020-07-02T15:49:27Z</dcterms:modified>
</cp:coreProperties>
</file>